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62" r:id="rId3"/>
    <p:sldId id="293" r:id="rId4"/>
    <p:sldId id="295" r:id="rId5"/>
    <p:sldId id="301" r:id="rId6"/>
    <p:sldId id="299" r:id="rId7"/>
    <p:sldId id="300" r:id="rId8"/>
    <p:sldId id="298" r:id="rId9"/>
    <p:sldId id="294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DFF"/>
    <a:srgbClr val="FFFC00"/>
    <a:srgbClr val="00FA00"/>
    <a:srgbClr val="FF40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5" autoAdjust="0"/>
    <p:restoredTop sz="94624"/>
  </p:normalViewPr>
  <p:slideViewPr>
    <p:cSldViewPr snapToGrid="0" snapToObjects="1">
      <p:cViewPr varScale="1">
        <p:scale>
          <a:sx n="108" d="100"/>
          <a:sy n="108" d="100"/>
        </p:scale>
        <p:origin x="21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24B12-AAEE-1146-B6E0-5F21134AF763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1E7F-4260-B246-861C-E8BDAB042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06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1017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Basic </a:t>
            </a:r>
            <a:r>
              <a:rPr lang="it-IT" dirty="0" err="1"/>
              <a:t>Algorithm’s</a:t>
            </a:r>
            <a:r>
              <a:rPr lang="it-IT" dirty="0"/>
              <a:t> Block </a:t>
            </a:r>
            <a:r>
              <a:rPr lang="it-IT" dirty="0" err="1"/>
              <a:t>Diagram</a:t>
            </a:r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BY NATURE</a:t>
            </a:r>
          </a:p>
          <a:p>
            <a:pPr algn="ctr"/>
            <a:r>
              <a:rPr lang="it-IT" sz="2200" dirty="0"/>
              <a:t>AUTONOMOUS FREE-FLYER ASSISTED BY INTELLIGENT DAMAGE LOCALIZATION SYSTEM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099"/>
            <a:ext cx="7772400" cy="134937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E6CEB-4BC1-384F-95D4-2B4DCE0DD861}"/>
              </a:ext>
            </a:extLst>
          </p:cNvPr>
          <p:cNvSpPr txBox="1"/>
          <p:nvPr/>
        </p:nvSpPr>
        <p:spPr>
          <a:xfrm>
            <a:off x="108284" y="6324418"/>
            <a:ext cx="3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B27785-1125-45F4-8B90-495E4EA8EBF5}"/>
              </a:ext>
            </a:extLst>
          </p:cNvPr>
          <p:cNvSpPr/>
          <p:nvPr/>
        </p:nvSpPr>
        <p:spPr>
          <a:xfrm>
            <a:off x="3184411" y="1772602"/>
            <a:ext cx="2026193" cy="58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DETECTION:</a:t>
            </a:r>
          </a:p>
          <a:p>
            <a:pPr algn="ctr"/>
            <a:r>
              <a:rPr lang="it-IT" sz="1600" dirty="0"/>
              <a:t>The </a:t>
            </a:r>
            <a:r>
              <a:rPr lang="it-IT" sz="1600" dirty="0" err="1"/>
              <a:t>neural</a:t>
            </a:r>
            <a:r>
              <a:rPr lang="it-IT" sz="1600" dirty="0"/>
              <a:t> system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B6199-7F90-4715-ADE7-121EC160BF78}"/>
              </a:ext>
            </a:extLst>
          </p:cNvPr>
          <p:cNvSpPr/>
          <p:nvPr/>
        </p:nvSpPr>
        <p:spPr>
          <a:xfrm>
            <a:off x="3353388" y="2810770"/>
            <a:ext cx="1688238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UNDOCKING &amp; MOTION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EBE90F3-74DD-4992-98AE-F77DA9453FCB}"/>
              </a:ext>
            </a:extLst>
          </p:cNvPr>
          <p:cNvSpPr/>
          <p:nvPr/>
        </p:nvSpPr>
        <p:spPr>
          <a:xfrm>
            <a:off x="7174111" y="2274731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View 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7E5FC75-4514-4B1E-B338-0C694BFC3EAF}"/>
              </a:ext>
            </a:extLst>
          </p:cNvPr>
          <p:cNvSpPr/>
          <p:nvPr/>
        </p:nvSpPr>
        <p:spPr>
          <a:xfrm>
            <a:off x="3343629" y="4839415"/>
            <a:ext cx="1707757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DOCKING &amp; LOCK 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F280070-1DE8-49CE-AAE5-F33D38D069F1}"/>
              </a:ext>
            </a:extLst>
          </p:cNvPr>
          <p:cNvSpPr/>
          <p:nvPr/>
        </p:nvSpPr>
        <p:spPr>
          <a:xfrm>
            <a:off x="3184414" y="3782601"/>
            <a:ext cx="2026188" cy="711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  <a:p>
            <a:pPr algn="ctr"/>
            <a:r>
              <a:rPr lang="it-IT" sz="1600" dirty="0"/>
              <a:t>DAMAGE MAPPING: Hot Spots Recognition</a:t>
            </a:r>
          </a:p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CE3C3A-7822-49F6-9ECA-4EE5C882D2FD}"/>
              </a:ext>
            </a:extLst>
          </p:cNvPr>
          <p:cNvSpPr/>
          <p:nvPr/>
        </p:nvSpPr>
        <p:spPr>
          <a:xfrm>
            <a:off x="3408271" y="889524"/>
            <a:ext cx="1578473" cy="585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IMPACT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D7C659-77C5-482E-9ED0-ACCD4A3CAE40}"/>
              </a:ext>
            </a:extLst>
          </p:cNvPr>
          <p:cNvSpPr/>
          <p:nvPr/>
        </p:nvSpPr>
        <p:spPr>
          <a:xfrm>
            <a:off x="5807103" y="2274731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</a:t>
            </a:r>
            <a:r>
              <a:rPr lang="it-IT" sz="1200" dirty="0" err="1"/>
              <a:t>Skin</a:t>
            </a:r>
            <a:endParaRPr lang="it-IT" sz="12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3976132-7458-418D-8037-0DB057110E8B}"/>
              </a:ext>
            </a:extLst>
          </p:cNvPr>
          <p:cNvSpPr/>
          <p:nvPr/>
        </p:nvSpPr>
        <p:spPr>
          <a:xfrm>
            <a:off x="5556001" y="3262788"/>
            <a:ext cx="1438182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Minimum Potential Method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852F982-28B5-4912-A4CC-D0D7B287F4E9}"/>
              </a:ext>
            </a:extLst>
          </p:cNvPr>
          <p:cNvSpPr/>
          <p:nvPr/>
        </p:nvSpPr>
        <p:spPr>
          <a:xfrm>
            <a:off x="5556003" y="4384553"/>
            <a:ext cx="1438180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Machine </a:t>
            </a:r>
            <a:r>
              <a:rPr lang="it-IT" sz="1200" dirty="0" err="1"/>
              <a:t>Learing</a:t>
            </a:r>
            <a:r>
              <a:rPr lang="it-IT" sz="1200" dirty="0"/>
              <a:t> 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2F0BFBD-1CB6-4CF5-9A0E-DD222F038256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>
            <a:off x="4197508" y="1474831"/>
            <a:ext cx="0" cy="297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51C33B1-1A71-4CB3-9510-96440F02F80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4197507" y="2357909"/>
            <a:ext cx="1" cy="45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3A46BCB9-EB13-450A-A6AD-21BDDBE3AB4F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4197507" y="3327895"/>
            <a:ext cx="1" cy="454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05A55D4-68F0-4123-BDC1-68AF97D0BB9D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4197508" y="4494025"/>
            <a:ext cx="0" cy="345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2A0E980A-5CBC-44FF-B519-DE85E14DA2B9}"/>
              </a:ext>
            </a:extLst>
          </p:cNvPr>
          <p:cNvSpPr/>
          <p:nvPr/>
        </p:nvSpPr>
        <p:spPr>
          <a:xfrm>
            <a:off x="3184412" y="5717222"/>
            <a:ext cx="2026192" cy="6172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TURN-OFF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77FC30F2-908D-4E36-9E0C-1D11A785AFC7}"/>
              </a:ext>
            </a:extLst>
          </p:cNvPr>
          <p:cNvCxnSpPr>
            <a:cxnSpLocks/>
            <a:stCxn id="24" idx="2"/>
            <a:endCxn id="53" idx="0"/>
          </p:cNvCxnSpPr>
          <p:nvPr/>
        </p:nvCxnSpPr>
        <p:spPr>
          <a:xfrm>
            <a:off x="4197508" y="5356540"/>
            <a:ext cx="0" cy="360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38237DD-750F-401D-AA46-2FEA247345F2}"/>
              </a:ext>
            </a:extLst>
          </p:cNvPr>
          <p:cNvCxnSpPr>
            <a:cxnSpLocks/>
            <a:stCxn id="18" idx="3"/>
            <a:endCxn id="27" idx="0"/>
          </p:cNvCxnSpPr>
          <p:nvPr/>
        </p:nvCxnSpPr>
        <p:spPr>
          <a:xfrm>
            <a:off x="5210604" y="2065256"/>
            <a:ext cx="1058138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ttore a gomito 107">
            <a:extLst>
              <a:ext uri="{FF2B5EF4-FFF2-40B4-BE49-F238E27FC236}">
                <a16:creationId xmlns:a16="http://schemas.microsoft.com/office/drawing/2014/main" id="{A6FAB365-53C1-4C71-8201-DF2808403888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5041626" y="3069333"/>
            <a:ext cx="1233466" cy="19345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ttore a gomito 112">
            <a:extLst>
              <a:ext uri="{FF2B5EF4-FFF2-40B4-BE49-F238E27FC236}">
                <a16:creationId xmlns:a16="http://schemas.microsoft.com/office/drawing/2014/main" id="{C5AC3652-2CB2-48FA-89D2-30768923EF50}"/>
              </a:ext>
            </a:extLst>
          </p:cNvPr>
          <p:cNvCxnSpPr>
            <a:cxnSpLocks/>
            <a:stCxn id="25" idx="3"/>
            <a:endCxn id="29" idx="0"/>
          </p:cNvCxnSpPr>
          <p:nvPr/>
        </p:nvCxnSpPr>
        <p:spPr>
          <a:xfrm>
            <a:off x="5210602" y="4138313"/>
            <a:ext cx="1064491" cy="2462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ttore a gomito 128">
            <a:extLst>
              <a:ext uri="{FF2B5EF4-FFF2-40B4-BE49-F238E27FC236}">
                <a16:creationId xmlns:a16="http://schemas.microsoft.com/office/drawing/2014/main" id="{CA6EA25F-90AE-49FF-B2D4-15097409CD3B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5210604" y="2065256"/>
            <a:ext cx="2425146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ttangolo 136">
            <a:extLst>
              <a:ext uri="{FF2B5EF4-FFF2-40B4-BE49-F238E27FC236}">
                <a16:creationId xmlns:a16="http://schemas.microsoft.com/office/drawing/2014/main" id="{DC58C649-6DD3-43F8-858D-13FAF38D8BE7}"/>
              </a:ext>
            </a:extLst>
          </p:cNvPr>
          <p:cNvSpPr/>
          <p:nvPr/>
        </p:nvSpPr>
        <p:spPr>
          <a:xfrm>
            <a:off x="5549652" y="5266812"/>
            <a:ext cx="1438180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Data download,</a:t>
            </a:r>
          </a:p>
          <a:p>
            <a:pPr algn="ctr"/>
            <a:r>
              <a:rPr lang="it-IT" sz="1200" dirty="0"/>
              <a:t>Energy </a:t>
            </a:r>
            <a:r>
              <a:rPr lang="it-IT" sz="1200" dirty="0" err="1"/>
              <a:t>Recoverage</a:t>
            </a:r>
            <a:endParaRPr lang="it-IT" sz="1200" dirty="0"/>
          </a:p>
        </p:txBody>
      </p: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8E57B5FA-9F69-4B9E-8B31-804CE65059CF}"/>
              </a:ext>
            </a:extLst>
          </p:cNvPr>
          <p:cNvCxnSpPr>
            <a:cxnSpLocks/>
            <a:endCxn id="137" idx="0"/>
          </p:cNvCxnSpPr>
          <p:nvPr/>
        </p:nvCxnSpPr>
        <p:spPr>
          <a:xfrm>
            <a:off x="4865107" y="5104712"/>
            <a:ext cx="1403635" cy="1621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37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E6CEB-4BC1-384F-95D4-2B4DCE0DD861}"/>
              </a:ext>
            </a:extLst>
          </p:cNvPr>
          <p:cNvSpPr txBox="1"/>
          <p:nvPr/>
        </p:nvSpPr>
        <p:spPr>
          <a:xfrm>
            <a:off x="108284" y="6324418"/>
            <a:ext cx="3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B27785-1125-45F4-8B90-495E4EA8EBF5}"/>
              </a:ext>
            </a:extLst>
          </p:cNvPr>
          <p:cNvSpPr/>
          <p:nvPr/>
        </p:nvSpPr>
        <p:spPr>
          <a:xfrm>
            <a:off x="2261133" y="2185565"/>
            <a:ext cx="2026193" cy="58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DETECTION:</a:t>
            </a:r>
          </a:p>
          <a:p>
            <a:pPr algn="ctr"/>
            <a:r>
              <a:rPr lang="it-IT" sz="1600" dirty="0"/>
              <a:t>The </a:t>
            </a:r>
            <a:r>
              <a:rPr lang="it-IT" sz="1600" dirty="0" err="1"/>
              <a:t>neural</a:t>
            </a:r>
            <a:r>
              <a:rPr lang="it-IT" sz="1600" dirty="0"/>
              <a:t> system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EBE90F3-74DD-4992-98AE-F77DA9453FCB}"/>
              </a:ext>
            </a:extLst>
          </p:cNvPr>
          <p:cNvSpPr/>
          <p:nvPr/>
        </p:nvSpPr>
        <p:spPr>
          <a:xfrm>
            <a:off x="6250833" y="2687694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View 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CE3C3A-7822-49F6-9ECA-4EE5C882D2FD}"/>
              </a:ext>
            </a:extLst>
          </p:cNvPr>
          <p:cNvSpPr/>
          <p:nvPr/>
        </p:nvSpPr>
        <p:spPr>
          <a:xfrm>
            <a:off x="2484993" y="1302487"/>
            <a:ext cx="1578473" cy="585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IMPACT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D7C659-77C5-482E-9ED0-ACCD4A3CAE40}"/>
              </a:ext>
            </a:extLst>
          </p:cNvPr>
          <p:cNvSpPr/>
          <p:nvPr/>
        </p:nvSpPr>
        <p:spPr>
          <a:xfrm>
            <a:off x="4883825" y="2687694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</a:t>
            </a:r>
            <a:r>
              <a:rPr lang="it-IT" sz="1200" dirty="0" err="1"/>
              <a:t>Skin</a:t>
            </a:r>
            <a:endParaRPr lang="it-IT" sz="12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2F0BFBD-1CB6-4CF5-9A0E-DD222F038256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>
            <a:off x="3274230" y="1887794"/>
            <a:ext cx="0" cy="297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38237DD-750F-401D-AA46-2FEA247345F2}"/>
              </a:ext>
            </a:extLst>
          </p:cNvPr>
          <p:cNvCxnSpPr>
            <a:cxnSpLocks/>
            <a:stCxn id="18" idx="3"/>
            <a:endCxn id="27" idx="0"/>
          </p:cNvCxnSpPr>
          <p:nvPr/>
        </p:nvCxnSpPr>
        <p:spPr>
          <a:xfrm>
            <a:off x="4287326" y="2478219"/>
            <a:ext cx="1058138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ttore a gomito 128">
            <a:extLst>
              <a:ext uri="{FF2B5EF4-FFF2-40B4-BE49-F238E27FC236}">
                <a16:creationId xmlns:a16="http://schemas.microsoft.com/office/drawing/2014/main" id="{CA6EA25F-90AE-49FF-B2D4-15097409CD3B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4287326" y="2478219"/>
            <a:ext cx="2425146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mbo 2">
            <a:extLst>
              <a:ext uri="{FF2B5EF4-FFF2-40B4-BE49-F238E27FC236}">
                <a16:creationId xmlns:a16="http://schemas.microsoft.com/office/drawing/2014/main" id="{7C72E21A-AB86-4C87-935E-4FB786C269B0}"/>
              </a:ext>
            </a:extLst>
          </p:cNvPr>
          <p:cNvSpPr/>
          <p:nvPr/>
        </p:nvSpPr>
        <p:spPr>
          <a:xfrm>
            <a:off x="4574848" y="3498397"/>
            <a:ext cx="1541232" cy="671366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circuit</a:t>
            </a:r>
            <a:r>
              <a:rPr lang="it-IT" sz="1200" dirty="0"/>
              <a:t> online?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593F520-2FC9-477E-B7AA-44EE4C52AEF2}"/>
              </a:ext>
            </a:extLst>
          </p:cNvPr>
          <p:cNvSpPr/>
          <p:nvPr/>
        </p:nvSpPr>
        <p:spPr>
          <a:xfrm>
            <a:off x="2632261" y="4095870"/>
            <a:ext cx="1070873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Free-Flyer </a:t>
            </a:r>
          </a:p>
          <a:p>
            <a:pPr algn="ctr"/>
            <a:r>
              <a:rPr lang="it-IT" sz="1200" dirty="0" err="1"/>
              <a:t>Switched</a:t>
            </a:r>
            <a:r>
              <a:rPr lang="it-IT" sz="1200" dirty="0"/>
              <a:t> on</a:t>
            </a:r>
          </a:p>
        </p:txBody>
      </p:sp>
      <p:cxnSp>
        <p:nvCxnSpPr>
          <p:cNvPr id="6" name="Connettore a gomito 5">
            <a:extLst>
              <a:ext uri="{FF2B5EF4-FFF2-40B4-BE49-F238E27FC236}">
                <a16:creationId xmlns:a16="http://schemas.microsoft.com/office/drawing/2014/main" id="{85F7B317-EA84-45A1-884E-BCD4D3A8A064}"/>
              </a:ext>
            </a:extLst>
          </p:cNvPr>
          <p:cNvCxnSpPr>
            <a:cxnSpLocks/>
            <a:endCxn id="3" idx="3"/>
          </p:cNvCxnSpPr>
          <p:nvPr/>
        </p:nvCxnSpPr>
        <p:spPr>
          <a:xfrm rot="5400000">
            <a:off x="5448800" y="3147260"/>
            <a:ext cx="1354100" cy="195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0E7BEEC0-3F25-4093-B0AC-4E0BEA05B3B2}"/>
              </a:ext>
            </a:extLst>
          </p:cNvPr>
          <p:cNvCxnSpPr>
            <a:cxnSpLocks/>
            <a:stCxn id="3" idx="1"/>
            <a:endCxn id="30" idx="3"/>
          </p:cNvCxnSpPr>
          <p:nvPr/>
        </p:nvCxnSpPr>
        <p:spPr>
          <a:xfrm rot="10800000" flipV="1">
            <a:off x="3703134" y="3834080"/>
            <a:ext cx="871714" cy="5487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9647EF-EE9C-44C5-BE9E-6FFEEF4163C0}"/>
              </a:ext>
            </a:extLst>
          </p:cNvPr>
          <p:cNvSpPr txBox="1"/>
          <p:nvPr/>
        </p:nvSpPr>
        <p:spPr>
          <a:xfrm>
            <a:off x="4081289" y="356447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03CECA9-BDC7-43B6-ADF3-D3BB11AE97B1}"/>
              </a:ext>
            </a:extLst>
          </p:cNvPr>
          <p:cNvSpPr txBox="1"/>
          <p:nvPr/>
        </p:nvSpPr>
        <p:spPr>
          <a:xfrm>
            <a:off x="6077597" y="353220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E403F2A-6122-4C5A-90FA-02E2EFB7291E}"/>
              </a:ext>
            </a:extLst>
          </p:cNvPr>
          <p:cNvCxnSpPr>
            <a:cxnSpLocks/>
            <a:stCxn id="27" idx="2"/>
            <a:endCxn id="3" idx="0"/>
          </p:cNvCxnSpPr>
          <p:nvPr/>
        </p:nvCxnSpPr>
        <p:spPr>
          <a:xfrm>
            <a:off x="5345464" y="3261534"/>
            <a:ext cx="0" cy="236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ttangolo 56">
            <a:extLst>
              <a:ext uri="{FF2B5EF4-FFF2-40B4-BE49-F238E27FC236}">
                <a16:creationId xmlns:a16="http://schemas.microsoft.com/office/drawing/2014/main" id="{7E3A48A6-9B8B-4674-BAB6-7A3038031FA2}"/>
              </a:ext>
            </a:extLst>
          </p:cNvPr>
          <p:cNvSpPr/>
          <p:nvPr/>
        </p:nvSpPr>
        <p:spPr>
          <a:xfrm>
            <a:off x="2632261" y="5119488"/>
            <a:ext cx="1070873" cy="588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On-board storage of </a:t>
            </a:r>
            <a:r>
              <a:rPr lang="it-IT" sz="1200" dirty="0" err="1"/>
              <a:t>collected</a:t>
            </a:r>
            <a:r>
              <a:rPr lang="it-IT" sz="1200" dirty="0"/>
              <a:t> data</a:t>
            </a:r>
          </a:p>
        </p:txBody>
      </p: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7503F704-1983-49C6-9435-69EC5A1C251C}"/>
              </a:ext>
            </a:extLst>
          </p:cNvPr>
          <p:cNvCxnSpPr>
            <a:cxnSpLocks/>
            <a:stCxn id="3" idx="1"/>
            <a:endCxn id="57" idx="3"/>
          </p:cNvCxnSpPr>
          <p:nvPr/>
        </p:nvCxnSpPr>
        <p:spPr>
          <a:xfrm rot="10800000" flipV="1">
            <a:off x="3703134" y="3834079"/>
            <a:ext cx="871714" cy="1579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5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B27785-1125-45F4-8B90-495E4EA8EBF5}"/>
              </a:ext>
            </a:extLst>
          </p:cNvPr>
          <p:cNvSpPr/>
          <p:nvPr/>
        </p:nvSpPr>
        <p:spPr>
          <a:xfrm>
            <a:off x="2026830" y="2183804"/>
            <a:ext cx="2026193" cy="58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DETECTION:</a:t>
            </a:r>
          </a:p>
          <a:p>
            <a:pPr algn="ctr"/>
            <a:r>
              <a:rPr lang="it-IT" sz="1600" dirty="0"/>
              <a:t>The </a:t>
            </a:r>
            <a:r>
              <a:rPr lang="it-IT" sz="1600" dirty="0" err="1"/>
              <a:t>neural</a:t>
            </a:r>
            <a:r>
              <a:rPr lang="it-IT" sz="1600" dirty="0"/>
              <a:t> system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EBE90F3-74DD-4992-98AE-F77DA9453FCB}"/>
              </a:ext>
            </a:extLst>
          </p:cNvPr>
          <p:cNvSpPr/>
          <p:nvPr/>
        </p:nvSpPr>
        <p:spPr>
          <a:xfrm>
            <a:off x="6016530" y="2685933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View 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CE3C3A-7822-49F6-9ECA-4EE5C882D2FD}"/>
              </a:ext>
            </a:extLst>
          </p:cNvPr>
          <p:cNvSpPr/>
          <p:nvPr/>
        </p:nvSpPr>
        <p:spPr>
          <a:xfrm>
            <a:off x="2250690" y="1300726"/>
            <a:ext cx="1578473" cy="585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IMPACT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D7C659-77C5-482E-9ED0-ACCD4A3CAE40}"/>
              </a:ext>
            </a:extLst>
          </p:cNvPr>
          <p:cNvSpPr/>
          <p:nvPr/>
        </p:nvSpPr>
        <p:spPr>
          <a:xfrm>
            <a:off x="4649522" y="2685933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</a:t>
            </a:r>
            <a:r>
              <a:rPr lang="it-IT" sz="1200" dirty="0" err="1"/>
              <a:t>Skin</a:t>
            </a:r>
            <a:endParaRPr lang="it-IT" sz="12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2F0BFBD-1CB6-4CF5-9A0E-DD222F038256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>
            <a:off x="3039927" y="1886033"/>
            <a:ext cx="0" cy="297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38237DD-750F-401D-AA46-2FEA247345F2}"/>
              </a:ext>
            </a:extLst>
          </p:cNvPr>
          <p:cNvCxnSpPr>
            <a:cxnSpLocks/>
            <a:stCxn id="18" idx="3"/>
            <a:endCxn id="27" idx="0"/>
          </p:cNvCxnSpPr>
          <p:nvPr/>
        </p:nvCxnSpPr>
        <p:spPr>
          <a:xfrm>
            <a:off x="4053023" y="2476458"/>
            <a:ext cx="1058138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ttore a gomito 128">
            <a:extLst>
              <a:ext uri="{FF2B5EF4-FFF2-40B4-BE49-F238E27FC236}">
                <a16:creationId xmlns:a16="http://schemas.microsoft.com/office/drawing/2014/main" id="{CA6EA25F-90AE-49FF-B2D4-15097409CD3B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4053023" y="2476458"/>
            <a:ext cx="2425146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mbo 13">
            <a:extLst>
              <a:ext uri="{FF2B5EF4-FFF2-40B4-BE49-F238E27FC236}">
                <a16:creationId xmlns:a16="http://schemas.microsoft.com/office/drawing/2014/main" id="{587A9439-93BA-4F2F-BF52-99C95A55BAE0}"/>
              </a:ext>
            </a:extLst>
          </p:cNvPr>
          <p:cNvSpPr/>
          <p:nvPr/>
        </p:nvSpPr>
        <p:spPr>
          <a:xfrm>
            <a:off x="5749385" y="3682640"/>
            <a:ext cx="1457568" cy="671366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Online mapping ==GDS mapping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F63D9D61-99CD-4B4A-9607-3D9EA489FF4D}"/>
              </a:ext>
            </a:extLst>
          </p:cNvPr>
          <p:cNvCxnSpPr>
            <a:cxnSpLocks/>
            <a:stCxn id="14" idx="1"/>
            <a:endCxn id="29" idx="3"/>
          </p:cNvCxnSpPr>
          <p:nvPr/>
        </p:nvCxnSpPr>
        <p:spPr>
          <a:xfrm rot="10800000" flipV="1">
            <a:off x="3468831" y="4018323"/>
            <a:ext cx="2280554" cy="362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7E5404A-22EE-41DF-806B-93C3EC8F0689}"/>
              </a:ext>
            </a:extLst>
          </p:cNvPr>
          <p:cNvSpPr txBox="1"/>
          <p:nvPr/>
        </p:nvSpPr>
        <p:spPr>
          <a:xfrm>
            <a:off x="4415219" y="372477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6891151-511D-4F80-B5A4-DB2A391F9C1C}"/>
              </a:ext>
            </a:extLst>
          </p:cNvPr>
          <p:cNvSpPr txBox="1"/>
          <p:nvPr/>
        </p:nvSpPr>
        <p:spPr>
          <a:xfrm>
            <a:off x="7206953" y="37109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05110BD-0803-4A8B-9557-98EDDB9AD3CE}"/>
              </a:ext>
            </a:extLst>
          </p:cNvPr>
          <p:cNvSpPr/>
          <p:nvPr/>
        </p:nvSpPr>
        <p:spPr>
          <a:xfrm>
            <a:off x="2397958" y="4094109"/>
            <a:ext cx="1070873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Free-Flyer </a:t>
            </a:r>
          </a:p>
          <a:p>
            <a:pPr algn="ctr"/>
            <a:r>
              <a:rPr lang="it-IT" sz="1200" dirty="0" err="1"/>
              <a:t>Switched</a:t>
            </a:r>
            <a:r>
              <a:rPr lang="it-IT" sz="1200" dirty="0"/>
              <a:t> on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ED701A0-6037-4084-B123-9E3C2E9C518D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>
            <a:off x="6478169" y="3259773"/>
            <a:ext cx="0" cy="422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022F6CFA-152D-4B0F-9EAF-FDD9E266FF46}"/>
              </a:ext>
            </a:extLst>
          </p:cNvPr>
          <p:cNvSpPr/>
          <p:nvPr/>
        </p:nvSpPr>
        <p:spPr>
          <a:xfrm>
            <a:off x="2397958" y="5117727"/>
            <a:ext cx="1070873" cy="588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On-board storage of </a:t>
            </a:r>
            <a:r>
              <a:rPr lang="it-IT" sz="1200" dirty="0" err="1"/>
              <a:t>collected</a:t>
            </a:r>
            <a:r>
              <a:rPr lang="it-IT" sz="1200" dirty="0"/>
              <a:t> data</a:t>
            </a:r>
          </a:p>
        </p:txBody>
      </p: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0C556DCB-1280-4AB8-8C5C-F51F1A06167A}"/>
              </a:ext>
            </a:extLst>
          </p:cNvPr>
          <p:cNvCxnSpPr>
            <a:cxnSpLocks/>
          </p:cNvCxnSpPr>
          <p:nvPr/>
        </p:nvCxnSpPr>
        <p:spPr>
          <a:xfrm rot="5400000">
            <a:off x="3128974" y="4693864"/>
            <a:ext cx="1057871" cy="37815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nettore a gomito 2">
            <a:extLst>
              <a:ext uri="{FF2B5EF4-FFF2-40B4-BE49-F238E27FC236}">
                <a16:creationId xmlns:a16="http://schemas.microsoft.com/office/drawing/2014/main" id="{F6D42FF7-CE79-4DC0-AE9C-CEF983638F07}"/>
              </a:ext>
            </a:extLst>
          </p:cNvPr>
          <p:cNvCxnSpPr>
            <a:cxnSpLocks/>
            <a:stCxn id="14" idx="3"/>
            <a:endCxn id="21" idx="3"/>
          </p:cNvCxnSpPr>
          <p:nvPr/>
        </p:nvCxnSpPr>
        <p:spPr>
          <a:xfrm flipH="1" flipV="1">
            <a:off x="6939808" y="2972853"/>
            <a:ext cx="267145" cy="1045470"/>
          </a:xfrm>
          <a:prstGeom prst="bentConnector3">
            <a:avLst>
              <a:gd name="adj1" fmla="val -855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3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ars.nasa.gov/system/resources/detail_files/21364_cameras_3_full.jpg">
            <a:extLst>
              <a:ext uri="{FF2B5EF4-FFF2-40B4-BE49-F238E27FC236}">
                <a16:creationId xmlns:a16="http://schemas.microsoft.com/office/drawing/2014/main" id="{1A294939-4C00-4E6E-BBAE-EE7F37E19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23" y="907809"/>
            <a:ext cx="2612936" cy="19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ead of Mast on Mars Rover Curiosity">
            <a:extLst>
              <a:ext uri="{FF2B5EF4-FFF2-40B4-BE49-F238E27FC236}">
                <a16:creationId xmlns:a16="http://schemas.microsoft.com/office/drawing/2014/main" id="{011E4BF9-741A-4728-9775-8880B6956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82" y="959072"/>
            <a:ext cx="2078118" cy="15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mars.jpl.nasa.gov/msl/images/Crisp-1-br.jpg">
            <a:extLst>
              <a:ext uri="{FF2B5EF4-FFF2-40B4-BE49-F238E27FC236}">
                <a16:creationId xmlns:a16="http://schemas.microsoft.com/office/drawing/2014/main" id="{FE1CD97C-447C-4E92-9727-5666B283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9" y="712980"/>
            <a:ext cx="1977034" cy="19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1368143-8D59-4A3B-BEDE-2430A6EA0075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9371E4C-DC33-4B75-B73D-E474F26EBF07}"/>
              </a:ext>
            </a:extLst>
          </p:cNvPr>
          <p:cNvSpPr/>
          <p:nvPr/>
        </p:nvSpPr>
        <p:spPr>
          <a:xfrm>
            <a:off x="457199" y="6139752"/>
            <a:ext cx="6835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https://mars.jpl.nasa.gov/msl/mission/rover/eyesandother/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6816C83-F153-4AF5-A70E-0EDB11E57E20}"/>
              </a:ext>
            </a:extLst>
          </p:cNvPr>
          <p:cNvSpPr/>
          <p:nvPr/>
        </p:nvSpPr>
        <p:spPr>
          <a:xfrm>
            <a:off x="457198" y="6387376"/>
            <a:ext cx="651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https://mars.nasa.gov/resources/hazcam-prototype/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1A3DA3-AAF2-4668-9C3E-AEC3D72D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89" y="3003779"/>
            <a:ext cx="4160804" cy="13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866CDB-B981-427D-B5CC-C63965EC1654}"/>
              </a:ext>
            </a:extLst>
          </p:cNvPr>
          <p:cNvSpPr txBox="1"/>
          <p:nvPr/>
        </p:nvSpPr>
        <p:spPr>
          <a:xfrm>
            <a:off x="1688741" y="2803409"/>
            <a:ext cx="174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NavCam</a:t>
            </a:r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12BC1F-545B-4BFD-BC15-3AC7A6A3FD50}"/>
              </a:ext>
            </a:extLst>
          </p:cNvPr>
          <p:cNvSpPr txBox="1"/>
          <p:nvPr/>
        </p:nvSpPr>
        <p:spPr>
          <a:xfrm>
            <a:off x="6495762" y="4440067"/>
            <a:ext cx="14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HazCam</a:t>
            </a:r>
            <a:endParaRPr lang="it-IT" b="1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D97FB74-6848-4AEE-925E-877C220E2708}"/>
              </a:ext>
            </a:extLst>
          </p:cNvPr>
          <p:cNvSpPr/>
          <p:nvPr/>
        </p:nvSpPr>
        <p:spPr>
          <a:xfrm>
            <a:off x="3710980" y="129123"/>
            <a:ext cx="1420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666666"/>
                </a:solidFill>
                <a:latin typeface="Arial" panose="020B0604020202020204" pitchFamily="34" charset="0"/>
              </a:rPr>
              <a:t>Credits: NASA</a:t>
            </a:r>
            <a:endParaRPr lang="it-IT" sz="14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FA9DD98-C976-4FC9-9AC4-4CCEB1AE888E}"/>
              </a:ext>
            </a:extLst>
          </p:cNvPr>
          <p:cNvSpPr/>
          <p:nvPr/>
        </p:nvSpPr>
        <p:spPr>
          <a:xfrm>
            <a:off x="298589" y="304152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NewRomanPSMT"/>
              </a:rPr>
              <a:t>Forward-facing monocular RGB imager</a:t>
            </a:r>
          </a:p>
          <a:p>
            <a:r>
              <a:rPr lang="en-US" sz="1200" dirty="0">
                <a:latin typeface="TimesNewRomanPSMT"/>
              </a:rPr>
              <a:t>with 130° field of view (FOV), fixed focus, and 1.2</a:t>
            </a:r>
          </a:p>
          <a:p>
            <a:r>
              <a:rPr lang="en-US" sz="1200" i="1" dirty="0">
                <a:latin typeface="TimesNewRomanPS-ItalicMT"/>
              </a:rPr>
              <a:t>Figure 2: Exploded view with nozzle geometry</a:t>
            </a:r>
          </a:p>
          <a:p>
            <a:r>
              <a:rPr lang="it-IT" sz="1200" dirty="0">
                <a:latin typeface="TimesNewRomanPSMT"/>
              </a:rPr>
              <a:t>megapixel (MP) resolution.</a:t>
            </a:r>
            <a:endParaRPr lang="it-IT" sz="12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FE3284A-EEEC-4A91-89FE-7FA92476874E}"/>
              </a:ext>
            </a:extLst>
          </p:cNvPr>
          <p:cNvSpPr/>
          <p:nvPr/>
        </p:nvSpPr>
        <p:spPr>
          <a:xfrm>
            <a:off x="342780" y="4555794"/>
            <a:ext cx="430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CPU:</a:t>
            </a:r>
          </a:p>
          <a:p>
            <a:r>
              <a:rPr lang="en-US" b="1" dirty="0"/>
              <a:t>Dual </a:t>
            </a:r>
            <a:r>
              <a:rPr lang="en-US" b="1" dirty="0" err="1"/>
              <a:t>Inforce</a:t>
            </a:r>
            <a:r>
              <a:rPr lang="en-US" b="1" dirty="0"/>
              <a:t> 6501 Micro SOMs.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19EEE76-4B85-4AE9-BEC8-3C0DAE8F5AC5}"/>
              </a:ext>
            </a:extLst>
          </p:cNvPr>
          <p:cNvSpPr/>
          <p:nvPr/>
        </p:nvSpPr>
        <p:spPr>
          <a:xfrm>
            <a:off x="298589" y="446122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120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32AE49B-8C75-4D6B-957C-E297A47E318F}"/>
              </a:ext>
            </a:extLst>
          </p:cNvPr>
          <p:cNvSpPr/>
          <p:nvPr/>
        </p:nvSpPr>
        <p:spPr>
          <a:xfrm>
            <a:off x="5199477" y="4764874"/>
            <a:ext cx="383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err="1">
                <a:latin typeface="TimesNewRomanPSMT"/>
              </a:rPr>
              <a:t>Aft-facing</a:t>
            </a:r>
            <a:r>
              <a:rPr lang="it-IT" sz="1200" dirty="0">
                <a:latin typeface="TimesNewRomanPSMT"/>
              </a:rPr>
              <a:t> </a:t>
            </a:r>
            <a:r>
              <a:rPr lang="en-US" sz="1200" dirty="0" err="1">
                <a:latin typeface="TimesNewRomanPSMT"/>
              </a:rPr>
              <a:t>CamBoard</a:t>
            </a:r>
            <a:r>
              <a:rPr lang="en-US" sz="1200" dirty="0">
                <a:latin typeface="TimesNewRomanPSMT"/>
              </a:rPr>
              <a:t> Pico </a:t>
            </a:r>
            <a:r>
              <a:rPr lang="en-US" sz="1200" dirty="0" err="1">
                <a:latin typeface="TimesNewRomanPSMT"/>
              </a:rPr>
              <a:t>Flexx</a:t>
            </a:r>
            <a:r>
              <a:rPr lang="en-US" sz="1200" dirty="0">
                <a:latin typeface="TimesNewRomanPSMT"/>
              </a:rPr>
              <a:t> time-of-flight flash</a:t>
            </a:r>
          </a:p>
          <a:p>
            <a:r>
              <a:rPr lang="en-US" sz="1200" dirty="0">
                <a:latin typeface="TimesNewRomanPSMT"/>
              </a:rPr>
              <a:t>LIDAR depth sensor with 62° FOV, 224 x 172</a:t>
            </a:r>
          </a:p>
          <a:p>
            <a:r>
              <a:rPr lang="en-US" sz="1200" dirty="0">
                <a:latin typeface="TimesNewRomanPSMT"/>
              </a:rPr>
              <a:t>resolution, and effective range 0.1-4 m.</a:t>
            </a:r>
            <a:endParaRPr lang="it-IT" sz="120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6976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B27785-1125-45F4-8B90-495E4EA8EBF5}"/>
              </a:ext>
            </a:extLst>
          </p:cNvPr>
          <p:cNvSpPr/>
          <p:nvPr/>
        </p:nvSpPr>
        <p:spPr>
          <a:xfrm>
            <a:off x="651538" y="1300726"/>
            <a:ext cx="2026193" cy="58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DETECTION:</a:t>
            </a:r>
          </a:p>
          <a:p>
            <a:pPr algn="ctr"/>
            <a:r>
              <a:rPr lang="it-IT" sz="1600" dirty="0"/>
              <a:t>The </a:t>
            </a:r>
            <a:r>
              <a:rPr lang="it-IT" sz="1600" dirty="0" err="1"/>
              <a:t>neural</a:t>
            </a:r>
            <a:r>
              <a:rPr lang="it-IT" sz="1600" dirty="0"/>
              <a:t> system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B6199-7F90-4715-ADE7-121EC160BF78}"/>
              </a:ext>
            </a:extLst>
          </p:cNvPr>
          <p:cNvSpPr/>
          <p:nvPr/>
        </p:nvSpPr>
        <p:spPr>
          <a:xfrm>
            <a:off x="820515" y="2338894"/>
            <a:ext cx="1688238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UNDOCKING &amp; MOTION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EBE90F3-74DD-4992-98AE-F77DA9453FCB}"/>
              </a:ext>
            </a:extLst>
          </p:cNvPr>
          <p:cNvSpPr/>
          <p:nvPr/>
        </p:nvSpPr>
        <p:spPr>
          <a:xfrm>
            <a:off x="4641238" y="1802855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View 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CE3C3A-7822-49F6-9ECA-4EE5C882D2FD}"/>
              </a:ext>
            </a:extLst>
          </p:cNvPr>
          <p:cNvSpPr/>
          <p:nvPr/>
        </p:nvSpPr>
        <p:spPr>
          <a:xfrm>
            <a:off x="875398" y="417648"/>
            <a:ext cx="1578473" cy="585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IMPACT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D7C659-77C5-482E-9ED0-ACCD4A3CAE40}"/>
              </a:ext>
            </a:extLst>
          </p:cNvPr>
          <p:cNvSpPr/>
          <p:nvPr/>
        </p:nvSpPr>
        <p:spPr>
          <a:xfrm>
            <a:off x="3274230" y="1802855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</a:t>
            </a:r>
            <a:r>
              <a:rPr lang="it-IT" sz="1200" dirty="0" err="1"/>
              <a:t>Skin</a:t>
            </a:r>
            <a:endParaRPr lang="it-IT" sz="12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3976132-7458-418D-8037-0DB057110E8B}"/>
              </a:ext>
            </a:extLst>
          </p:cNvPr>
          <p:cNvSpPr/>
          <p:nvPr/>
        </p:nvSpPr>
        <p:spPr>
          <a:xfrm>
            <a:off x="3023128" y="2790912"/>
            <a:ext cx="1438182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Minimum Potential Method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2F0BFBD-1CB6-4CF5-9A0E-DD222F038256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>
            <a:off x="1664635" y="1002955"/>
            <a:ext cx="0" cy="297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51C33B1-1A71-4CB3-9510-96440F02F80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1664634" y="1886033"/>
            <a:ext cx="1" cy="45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38237DD-750F-401D-AA46-2FEA247345F2}"/>
              </a:ext>
            </a:extLst>
          </p:cNvPr>
          <p:cNvCxnSpPr>
            <a:cxnSpLocks/>
            <a:stCxn id="18" idx="3"/>
            <a:endCxn id="27" idx="0"/>
          </p:cNvCxnSpPr>
          <p:nvPr/>
        </p:nvCxnSpPr>
        <p:spPr>
          <a:xfrm>
            <a:off x="2677731" y="1593380"/>
            <a:ext cx="1058138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ttore a gomito 107">
            <a:extLst>
              <a:ext uri="{FF2B5EF4-FFF2-40B4-BE49-F238E27FC236}">
                <a16:creationId xmlns:a16="http://schemas.microsoft.com/office/drawing/2014/main" id="{A6FAB365-53C1-4C71-8201-DF2808403888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2508753" y="2597457"/>
            <a:ext cx="1233466" cy="19345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ttore a gomito 128">
            <a:extLst>
              <a:ext uri="{FF2B5EF4-FFF2-40B4-BE49-F238E27FC236}">
                <a16:creationId xmlns:a16="http://schemas.microsoft.com/office/drawing/2014/main" id="{CA6EA25F-90AE-49FF-B2D4-15097409CD3B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2677731" y="1593380"/>
            <a:ext cx="2425146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ttangolo 31">
            <a:extLst>
              <a:ext uri="{FF2B5EF4-FFF2-40B4-BE49-F238E27FC236}">
                <a16:creationId xmlns:a16="http://schemas.microsoft.com/office/drawing/2014/main" id="{F7E9C5B9-A164-431A-8D6B-D46A818EFEFC}"/>
              </a:ext>
            </a:extLst>
          </p:cNvPr>
          <p:cNvSpPr/>
          <p:nvPr/>
        </p:nvSpPr>
        <p:spPr>
          <a:xfrm>
            <a:off x="5102876" y="3215717"/>
            <a:ext cx="1828647" cy="711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Attitude control </a:t>
            </a:r>
          </a:p>
          <a:p>
            <a:pPr algn="ctr"/>
            <a:r>
              <a:rPr lang="it-IT" sz="1200" dirty="0"/>
              <a:t>with respect to the </a:t>
            </a:r>
            <a:r>
              <a:rPr lang="it-IT" sz="1200" dirty="0" err="1"/>
              <a:t>surface</a:t>
            </a:r>
            <a:r>
              <a:rPr lang="it-IT" sz="1200" dirty="0"/>
              <a:t> (</a:t>
            </a:r>
            <a:r>
              <a:rPr lang="it-IT" sz="1200" dirty="0" err="1"/>
              <a:t>NavCam</a:t>
            </a:r>
            <a:r>
              <a:rPr lang="it-IT" sz="1200" dirty="0"/>
              <a:t> +</a:t>
            </a:r>
            <a:r>
              <a:rPr lang="it-IT" sz="1200" dirty="0" err="1"/>
              <a:t>SpeedCam</a:t>
            </a:r>
            <a:r>
              <a:rPr lang="it-IT" sz="1200" dirty="0"/>
              <a:t> + </a:t>
            </a:r>
            <a:r>
              <a:rPr lang="it-IT" sz="1200" dirty="0" err="1"/>
              <a:t>fiducials</a:t>
            </a:r>
            <a:r>
              <a:rPr lang="it-IT" sz="1200" dirty="0"/>
              <a:t>)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47E7C911-8504-4C65-B056-B4B0B7C148FB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4461310" y="3077832"/>
            <a:ext cx="1555890" cy="1378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ttangolo 34">
            <a:extLst>
              <a:ext uri="{FF2B5EF4-FFF2-40B4-BE49-F238E27FC236}">
                <a16:creationId xmlns:a16="http://schemas.microsoft.com/office/drawing/2014/main" id="{B32A4C48-F044-4280-8103-61F4B2EBE9B5}"/>
              </a:ext>
            </a:extLst>
          </p:cNvPr>
          <p:cNvSpPr/>
          <p:nvPr/>
        </p:nvSpPr>
        <p:spPr>
          <a:xfrm>
            <a:off x="1368965" y="5836756"/>
            <a:ext cx="677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https://www.youtube.com/watch?v=eWwp19ymChY</a:t>
            </a:r>
          </a:p>
        </p:txBody>
      </p:sp>
      <p:pic>
        <p:nvPicPr>
          <p:cNvPr id="36" name="Picture 2" descr="http://www.eurocircuits.com/wp-content/uploads/ec2015/ecImage/pages/Fiducial/fiducial.jpg">
            <a:extLst>
              <a:ext uri="{FF2B5EF4-FFF2-40B4-BE49-F238E27FC236}">
                <a16:creationId xmlns:a16="http://schemas.microsoft.com/office/drawing/2014/main" id="{13A5FF98-B4E5-4A57-971F-358E26A9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96" y="3975045"/>
            <a:ext cx="1731228" cy="152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395E229F-5BE2-4F37-8344-B07186DE2673}"/>
              </a:ext>
            </a:extLst>
          </p:cNvPr>
          <p:cNvSpPr/>
          <p:nvPr/>
        </p:nvSpPr>
        <p:spPr>
          <a:xfrm>
            <a:off x="1368965" y="5578693"/>
            <a:ext cx="387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https://www.eurocircuits.com/fiducial/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55EB65B-2653-42FA-AA31-CDE3E434EADC}"/>
              </a:ext>
            </a:extLst>
          </p:cNvPr>
          <p:cNvSpPr/>
          <p:nvPr/>
        </p:nvSpPr>
        <p:spPr>
          <a:xfrm>
            <a:off x="5301178" y="4611364"/>
            <a:ext cx="1438182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Laser </a:t>
            </a:r>
            <a:r>
              <a:rPr lang="it-IT" sz="1200" dirty="0" err="1"/>
              <a:t>Grid</a:t>
            </a:r>
            <a:r>
              <a:rPr lang="it-IT" sz="1200" dirty="0"/>
              <a:t> System Positioning (Straight </a:t>
            </a:r>
            <a:r>
              <a:rPr lang="it-IT" sz="1200" dirty="0" err="1"/>
              <a:t>lines</a:t>
            </a:r>
            <a:r>
              <a:rPr lang="it-IT" sz="1200" dirty="0"/>
              <a:t> </a:t>
            </a:r>
            <a:r>
              <a:rPr lang="it-IT" sz="1200" dirty="0" err="1"/>
              <a:t>deflection</a:t>
            </a:r>
            <a:r>
              <a:rPr lang="it-IT" sz="1200" dirty="0"/>
              <a:t>)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CFA253D-B096-47A4-8E21-DB6CBBDDAFE4}"/>
              </a:ext>
            </a:extLst>
          </p:cNvPr>
          <p:cNvSpPr/>
          <p:nvPr/>
        </p:nvSpPr>
        <p:spPr>
          <a:xfrm>
            <a:off x="6022182" y="4065775"/>
            <a:ext cx="2537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Sector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F55AA2-33EA-4A51-AADD-56DDFACE1E55}"/>
              </a:ext>
            </a:extLst>
          </p:cNvPr>
          <p:cNvCxnSpPr>
            <a:stCxn id="32" idx="2"/>
            <a:endCxn id="41" idx="0"/>
          </p:cNvCxnSpPr>
          <p:nvPr/>
        </p:nvCxnSpPr>
        <p:spPr>
          <a:xfrm>
            <a:off x="6017200" y="3927141"/>
            <a:ext cx="3069" cy="684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0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B27785-1125-45F4-8B90-495E4EA8EBF5}"/>
              </a:ext>
            </a:extLst>
          </p:cNvPr>
          <p:cNvSpPr/>
          <p:nvPr/>
        </p:nvSpPr>
        <p:spPr>
          <a:xfrm>
            <a:off x="1664634" y="2286148"/>
            <a:ext cx="2026193" cy="58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DETECTION:</a:t>
            </a:r>
          </a:p>
          <a:p>
            <a:pPr algn="ctr"/>
            <a:r>
              <a:rPr lang="it-IT" sz="1600" dirty="0"/>
              <a:t>The </a:t>
            </a:r>
            <a:r>
              <a:rPr lang="it-IT" sz="1600" dirty="0" err="1"/>
              <a:t>neural</a:t>
            </a:r>
            <a:r>
              <a:rPr lang="it-IT" sz="1600" dirty="0"/>
              <a:t> system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B6199-7F90-4715-ADE7-121EC160BF78}"/>
              </a:ext>
            </a:extLst>
          </p:cNvPr>
          <p:cNvSpPr/>
          <p:nvPr/>
        </p:nvSpPr>
        <p:spPr>
          <a:xfrm>
            <a:off x="1833611" y="3324316"/>
            <a:ext cx="1688238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UNDOCKING &amp; MOTION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EBE90F3-74DD-4992-98AE-F77DA9453FCB}"/>
              </a:ext>
            </a:extLst>
          </p:cNvPr>
          <p:cNvSpPr/>
          <p:nvPr/>
        </p:nvSpPr>
        <p:spPr>
          <a:xfrm>
            <a:off x="5654334" y="2788277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View 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F280070-1DE8-49CE-AAE5-F33D38D069F1}"/>
              </a:ext>
            </a:extLst>
          </p:cNvPr>
          <p:cNvSpPr/>
          <p:nvPr/>
        </p:nvSpPr>
        <p:spPr>
          <a:xfrm>
            <a:off x="1664637" y="4296147"/>
            <a:ext cx="2026188" cy="711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  <a:p>
            <a:pPr algn="ctr"/>
            <a:r>
              <a:rPr lang="it-IT" sz="1600" dirty="0"/>
              <a:t>DAMAGE MAPPING: Hot Spots Recognition</a:t>
            </a:r>
          </a:p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CE3C3A-7822-49F6-9ECA-4EE5C882D2FD}"/>
              </a:ext>
            </a:extLst>
          </p:cNvPr>
          <p:cNvSpPr/>
          <p:nvPr/>
        </p:nvSpPr>
        <p:spPr>
          <a:xfrm>
            <a:off x="1888494" y="1403070"/>
            <a:ext cx="1578473" cy="585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IMPACT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D7C659-77C5-482E-9ED0-ACCD4A3CAE40}"/>
              </a:ext>
            </a:extLst>
          </p:cNvPr>
          <p:cNvSpPr/>
          <p:nvPr/>
        </p:nvSpPr>
        <p:spPr>
          <a:xfrm>
            <a:off x="4287326" y="2788277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</a:t>
            </a:r>
            <a:r>
              <a:rPr lang="it-IT" sz="1200" dirty="0" err="1"/>
              <a:t>Skin</a:t>
            </a:r>
            <a:endParaRPr lang="it-IT" sz="12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3976132-7458-418D-8037-0DB057110E8B}"/>
              </a:ext>
            </a:extLst>
          </p:cNvPr>
          <p:cNvSpPr/>
          <p:nvPr/>
        </p:nvSpPr>
        <p:spPr>
          <a:xfrm>
            <a:off x="4219896" y="3776334"/>
            <a:ext cx="1438182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Potential Field Method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852F982-28B5-4912-A4CC-D0D7B287F4E9}"/>
              </a:ext>
            </a:extLst>
          </p:cNvPr>
          <p:cNvSpPr/>
          <p:nvPr/>
        </p:nvSpPr>
        <p:spPr>
          <a:xfrm>
            <a:off x="4036226" y="4898099"/>
            <a:ext cx="1438180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Learn</a:t>
            </a:r>
            <a:r>
              <a:rPr lang="it-IT" sz="1200" dirty="0"/>
              <a:t> and </a:t>
            </a:r>
            <a:r>
              <a:rPr lang="it-IT" sz="1200" dirty="0" err="1"/>
              <a:t>Memorize</a:t>
            </a:r>
            <a:endParaRPr lang="it-IT" sz="1200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2F0BFBD-1CB6-4CF5-9A0E-DD222F038256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>
            <a:off x="2677731" y="1988377"/>
            <a:ext cx="0" cy="297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51C33B1-1A71-4CB3-9510-96440F02F80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2677730" y="2871455"/>
            <a:ext cx="1" cy="45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3A46BCB9-EB13-450A-A6AD-21BDDBE3AB4F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2677730" y="3841441"/>
            <a:ext cx="1" cy="454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38237DD-750F-401D-AA46-2FEA247345F2}"/>
              </a:ext>
            </a:extLst>
          </p:cNvPr>
          <p:cNvCxnSpPr>
            <a:cxnSpLocks/>
            <a:stCxn id="18" idx="3"/>
            <a:endCxn id="27" idx="0"/>
          </p:cNvCxnSpPr>
          <p:nvPr/>
        </p:nvCxnSpPr>
        <p:spPr>
          <a:xfrm>
            <a:off x="3690827" y="2578802"/>
            <a:ext cx="1058138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ttore a gomito 107">
            <a:extLst>
              <a:ext uri="{FF2B5EF4-FFF2-40B4-BE49-F238E27FC236}">
                <a16:creationId xmlns:a16="http://schemas.microsoft.com/office/drawing/2014/main" id="{A6FAB365-53C1-4C71-8201-DF2808403888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3521849" y="3582879"/>
            <a:ext cx="1417138" cy="19345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ttore a gomito 112">
            <a:extLst>
              <a:ext uri="{FF2B5EF4-FFF2-40B4-BE49-F238E27FC236}">
                <a16:creationId xmlns:a16="http://schemas.microsoft.com/office/drawing/2014/main" id="{C5AC3652-2CB2-48FA-89D2-30768923EF50}"/>
              </a:ext>
            </a:extLst>
          </p:cNvPr>
          <p:cNvCxnSpPr>
            <a:cxnSpLocks/>
            <a:stCxn id="25" idx="3"/>
            <a:endCxn id="29" idx="0"/>
          </p:cNvCxnSpPr>
          <p:nvPr/>
        </p:nvCxnSpPr>
        <p:spPr>
          <a:xfrm>
            <a:off x="3690825" y="4651859"/>
            <a:ext cx="1064491" cy="2462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ttore a gomito 128">
            <a:extLst>
              <a:ext uri="{FF2B5EF4-FFF2-40B4-BE49-F238E27FC236}">
                <a16:creationId xmlns:a16="http://schemas.microsoft.com/office/drawing/2014/main" id="{CA6EA25F-90AE-49FF-B2D4-15097409CD3B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3690827" y="2578802"/>
            <a:ext cx="2425146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ttangolo 49">
            <a:extLst>
              <a:ext uri="{FF2B5EF4-FFF2-40B4-BE49-F238E27FC236}">
                <a16:creationId xmlns:a16="http://schemas.microsoft.com/office/drawing/2014/main" id="{3051856C-97D5-4A79-B290-77CC5028C33C}"/>
              </a:ext>
            </a:extLst>
          </p:cNvPr>
          <p:cNvSpPr/>
          <p:nvPr/>
        </p:nvSpPr>
        <p:spPr>
          <a:xfrm>
            <a:off x="6577612" y="4593988"/>
            <a:ext cx="1438180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Pics</a:t>
            </a:r>
            <a:r>
              <a:rPr lang="it-IT" sz="1200" dirty="0"/>
              <a:t> </a:t>
            </a:r>
            <a:r>
              <a:rPr lang="it-IT" sz="1200" dirty="0" err="1"/>
              <a:t>Acquisition</a:t>
            </a:r>
            <a:r>
              <a:rPr lang="it-IT" sz="1200" dirty="0"/>
              <a:t> (</a:t>
            </a:r>
            <a:r>
              <a:rPr lang="it-IT" sz="1200" dirty="0" err="1"/>
              <a:t>NavCam</a:t>
            </a:r>
            <a:r>
              <a:rPr lang="it-IT" sz="1200" dirty="0"/>
              <a:t>)</a:t>
            </a:r>
          </a:p>
          <a:p>
            <a:pPr algn="ctr"/>
            <a:r>
              <a:rPr lang="it-IT" sz="1200" dirty="0"/>
              <a:t>130° FOV</a:t>
            </a: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10B1133-43A5-4AA0-BE2F-3762E99A4CBE}"/>
              </a:ext>
            </a:extLst>
          </p:cNvPr>
          <p:cNvCxnSpPr>
            <a:cxnSpLocks/>
            <a:stCxn id="29" idx="3"/>
            <a:endCxn id="50" idx="1"/>
          </p:cNvCxnSpPr>
          <p:nvPr/>
        </p:nvCxnSpPr>
        <p:spPr>
          <a:xfrm flipV="1">
            <a:off x="5474406" y="4880908"/>
            <a:ext cx="1103206" cy="3041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ttangolo 55">
            <a:extLst>
              <a:ext uri="{FF2B5EF4-FFF2-40B4-BE49-F238E27FC236}">
                <a16:creationId xmlns:a16="http://schemas.microsoft.com/office/drawing/2014/main" id="{9E8B981C-E85A-4410-A995-B23158B9914B}"/>
              </a:ext>
            </a:extLst>
          </p:cNvPr>
          <p:cNvSpPr/>
          <p:nvPr/>
        </p:nvSpPr>
        <p:spPr>
          <a:xfrm>
            <a:off x="6577612" y="5202210"/>
            <a:ext cx="1438180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Depth </a:t>
            </a:r>
            <a:r>
              <a:rPr lang="it-IT" sz="1200" dirty="0" err="1"/>
              <a:t>Detection</a:t>
            </a:r>
            <a:r>
              <a:rPr lang="it-IT" sz="1200" dirty="0"/>
              <a:t> </a:t>
            </a:r>
          </a:p>
        </p:txBody>
      </p:sp>
      <p:cxnSp>
        <p:nvCxnSpPr>
          <p:cNvPr id="57" name="Connettore a gomito 56">
            <a:extLst>
              <a:ext uri="{FF2B5EF4-FFF2-40B4-BE49-F238E27FC236}">
                <a16:creationId xmlns:a16="http://schemas.microsoft.com/office/drawing/2014/main" id="{E2C0818B-26E7-4EBB-AF37-71E2720A3818}"/>
              </a:ext>
            </a:extLst>
          </p:cNvPr>
          <p:cNvCxnSpPr>
            <a:cxnSpLocks/>
            <a:stCxn id="29" idx="3"/>
            <a:endCxn id="56" idx="1"/>
          </p:cNvCxnSpPr>
          <p:nvPr/>
        </p:nvCxnSpPr>
        <p:spPr>
          <a:xfrm>
            <a:off x="5474406" y="5185019"/>
            <a:ext cx="1103206" cy="3041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B27785-1125-45F4-8B90-495E4EA8EBF5}"/>
              </a:ext>
            </a:extLst>
          </p:cNvPr>
          <p:cNvSpPr/>
          <p:nvPr/>
        </p:nvSpPr>
        <p:spPr>
          <a:xfrm>
            <a:off x="651538" y="1300726"/>
            <a:ext cx="2026193" cy="585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DETECTION:</a:t>
            </a:r>
          </a:p>
          <a:p>
            <a:pPr algn="ctr"/>
            <a:r>
              <a:rPr lang="it-IT" sz="1600" dirty="0"/>
              <a:t>The </a:t>
            </a:r>
            <a:r>
              <a:rPr lang="it-IT" sz="1600" dirty="0" err="1"/>
              <a:t>neural</a:t>
            </a:r>
            <a:r>
              <a:rPr lang="it-IT" sz="1600" dirty="0"/>
              <a:t> system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B6199-7F90-4715-ADE7-121EC160BF78}"/>
              </a:ext>
            </a:extLst>
          </p:cNvPr>
          <p:cNvSpPr/>
          <p:nvPr/>
        </p:nvSpPr>
        <p:spPr>
          <a:xfrm>
            <a:off x="820515" y="2338894"/>
            <a:ext cx="1688238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UNDOCKING &amp; MOTION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EBE90F3-74DD-4992-98AE-F77DA9453FCB}"/>
              </a:ext>
            </a:extLst>
          </p:cNvPr>
          <p:cNvSpPr/>
          <p:nvPr/>
        </p:nvSpPr>
        <p:spPr>
          <a:xfrm>
            <a:off x="4641238" y="1802855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View 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7E5FC75-4514-4B1E-B338-0C694BFC3EAF}"/>
              </a:ext>
            </a:extLst>
          </p:cNvPr>
          <p:cNvSpPr/>
          <p:nvPr/>
        </p:nvSpPr>
        <p:spPr>
          <a:xfrm>
            <a:off x="810756" y="4367539"/>
            <a:ext cx="1707757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DOCKING &amp; LOCK 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F280070-1DE8-49CE-AAE5-F33D38D069F1}"/>
              </a:ext>
            </a:extLst>
          </p:cNvPr>
          <p:cNvSpPr/>
          <p:nvPr/>
        </p:nvSpPr>
        <p:spPr>
          <a:xfrm>
            <a:off x="651541" y="3310725"/>
            <a:ext cx="2026188" cy="711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  <a:p>
            <a:pPr algn="ctr"/>
            <a:r>
              <a:rPr lang="it-IT" sz="1600" dirty="0"/>
              <a:t>DAMAGE MAPPING: Hot Spots Recognition</a:t>
            </a:r>
          </a:p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CE3C3A-7822-49F6-9ECA-4EE5C882D2FD}"/>
              </a:ext>
            </a:extLst>
          </p:cNvPr>
          <p:cNvSpPr/>
          <p:nvPr/>
        </p:nvSpPr>
        <p:spPr>
          <a:xfrm>
            <a:off x="875398" y="417648"/>
            <a:ext cx="1578473" cy="585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IMPACT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D7C659-77C5-482E-9ED0-ACCD4A3CAE40}"/>
              </a:ext>
            </a:extLst>
          </p:cNvPr>
          <p:cNvSpPr/>
          <p:nvPr/>
        </p:nvSpPr>
        <p:spPr>
          <a:xfrm>
            <a:off x="3274230" y="1802855"/>
            <a:ext cx="923278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Smart </a:t>
            </a:r>
            <a:r>
              <a:rPr lang="it-IT" sz="1200" dirty="0" err="1"/>
              <a:t>Skin</a:t>
            </a:r>
            <a:endParaRPr lang="it-IT" sz="12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3976132-7458-418D-8037-0DB057110E8B}"/>
              </a:ext>
            </a:extLst>
          </p:cNvPr>
          <p:cNvSpPr/>
          <p:nvPr/>
        </p:nvSpPr>
        <p:spPr>
          <a:xfrm>
            <a:off x="3023128" y="2790912"/>
            <a:ext cx="1438182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Minimum Potential Method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852F982-28B5-4912-A4CC-D0D7B287F4E9}"/>
              </a:ext>
            </a:extLst>
          </p:cNvPr>
          <p:cNvSpPr/>
          <p:nvPr/>
        </p:nvSpPr>
        <p:spPr>
          <a:xfrm>
            <a:off x="3023130" y="3912677"/>
            <a:ext cx="1438180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Hole</a:t>
            </a:r>
            <a:r>
              <a:rPr lang="it-IT" sz="1200" dirty="0"/>
              <a:t> </a:t>
            </a:r>
            <a:r>
              <a:rPr lang="it-IT" sz="1200" dirty="0" err="1"/>
              <a:t>Classification</a:t>
            </a:r>
            <a:r>
              <a:rPr lang="it-IT" sz="1200" dirty="0"/>
              <a:t>:</a:t>
            </a:r>
          </a:p>
          <a:p>
            <a:pPr algn="ctr"/>
            <a:r>
              <a:rPr lang="it-IT" sz="1200" dirty="0"/>
              <a:t>Machine Learning 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2F0BFBD-1CB6-4CF5-9A0E-DD222F038256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>
            <a:off x="1664635" y="1002955"/>
            <a:ext cx="0" cy="297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51C33B1-1A71-4CB3-9510-96440F02F80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1664634" y="1886033"/>
            <a:ext cx="1" cy="45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3A46BCB9-EB13-450A-A6AD-21BDDBE3AB4F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664634" y="2856019"/>
            <a:ext cx="1" cy="454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05A55D4-68F0-4123-BDC1-68AF97D0BB9D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1664635" y="4022149"/>
            <a:ext cx="0" cy="345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2A0E980A-5CBC-44FF-B519-DE85E14DA2B9}"/>
              </a:ext>
            </a:extLst>
          </p:cNvPr>
          <p:cNvSpPr/>
          <p:nvPr/>
        </p:nvSpPr>
        <p:spPr>
          <a:xfrm>
            <a:off x="651539" y="5245346"/>
            <a:ext cx="2026192" cy="6172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TURN-OFF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77FC30F2-908D-4E36-9E0C-1D11A785AFC7}"/>
              </a:ext>
            </a:extLst>
          </p:cNvPr>
          <p:cNvCxnSpPr>
            <a:cxnSpLocks/>
            <a:stCxn id="24" idx="2"/>
            <a:endCxn id="53" idx="0"/>
          </p:cNvCxnSpPr>
          <p:nvPr/>
        </p:nvCxnSpPr>
        <p:spPr>
          <a:xfrm>
            <a:off x="1664635" y="4884664"/>
            <a:ext cx="0" cy="360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38237DD-750F-401D-AA46-2FEA247345F2}"/>
              </a:ext>
            </a:extLst>
          </p:cNvPr>
          <p:cNvCxnSpPr>
            <a:cxnSpLocks/>
            <a:stCxn id="18" idx="3"/>
            <a:endCxn id="27" idx="0"/>
          </p:cNvCxnSpPr>
          <p:nvPr/>
        </p:nvCxnSpPr>
        <p:spPr>
          <a:xfrm>
            <a:off x="2677731" y="1593380"/>
            <a:ext cx="1058138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ttore a gomito 107">
            <a:extLst>
              <a:ext uri="{FF2B5EF4-FFF2-40B4-BE49-F238E27FC236}">
                <a16:creationId xmlns:a16="http://schemas.microsoft.com/office/drawing/2014/main" id="{A6FAB365-53C1-4C71-8201-DF2808403888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2508753" y="2597457"/>
            <a:ext cx="1233466" cy="19345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ttore a gomito 112">
            <a:extLst>
              <a:ext uri="{FF2B5EF4-FFF2-40B4-BE49-F238E27FC236}">
                <a16:creationId xmlns:a16="http://schemas.microsoft.com/office/drawing/2014/main" id="{C5AC3652-2CB2-48FA-89D2-30768923EF50}"/>
              </a:ext>
            </a:extLst>
          </p:cNvPr>
          <p:cNvCxnSpPr>
            <a:cxnSpLocks/>
            <a:stCxn id="25" idx="3"/>
            <a:endCxn id="29" idx="0"/>
          </p:cNvCxnSpPr>
          <p:nvPr/>
        </p:nvCxnSpPr>
        <p:spPr>
          <a:xfrm>
            <a:off x="2677729" y="3666437"/>
            <a:ext cx="1064491" cy="2462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ttore a gomito 128">
            <a:extLst>
              <a:ext uri="{FF2B5EF4-FFF2-40B4-BE49-F238E27FC236}">
                <a16:creationId xmlns:a16="http://schemas.microsoft.com/office/drawing/2014/main" id="{CA6EA25F-90AE-49FF-B2D4-15097409CD3B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2677731" y="1593380"/>
            <a:ext cx="2425146" cy="209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ttangolo 136">
            <a:extLst>
              <a:ext uri="{FF2B5EF4-FFF2-40B4-BE49-F238E27FC236}">
                <a16:creationId xmlns:a16="http://schemas.microsoft.com/office/drawing/2014/main" id="{DC58C649-6DD3-43F8-858D-13FAF38D8BE7}"/>
              </a:ext>
            </a:extLst>
          </p:cNvPr>
          <p:cNvSpPr/>
          <p:nvPr/>
        </p:nvSpPr>
        <p:spPr>
          <a:xfrm>
            <a:off x="3016779" y="4794936"/>
            <a:ext cx="1438180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Data download,</a:t>
            </a:r>
          </a:p>
          <a:p>
            <a:pPr algn="ctr"/>
            <a:r>
              <a:rPr lang="it-IT" sz="1200" dirty="0"/>
              <a:t>Energy </a:t>
            </a:r>
            <a:r>
              <a:rPr lang="it-IT" sz="1200" dirty="0" err="1"/>
              <a:t>Recoverage</a:t>
            </a:r>
            <a:endParaRPr lang="it-IT" sz="1200" dirty="0"/>
          </a:p>
        </p:txBody>
      </p: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8E57B5FA-9F69-4B9E-8B31-804CE65059CF}"/>
              </a:ext>
            </a:extLst>
          </p:cNvPr>
          <p:cNvCxnSpPr>
            <a:cxnSpLocks/>
            <a:endCxn id="137" idx="0"/>
          </p:cNvCxnSpPr>
          <p:nvPr/>
        </p:nvCxnSpPr>
        <p:spPr>
          <a:xfrm>
            <a:off x="2332234" y="4632836"/>
            <a:ext cx="1403635" cy="1621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0E7F292C-7924-49A7-9D8A-87AA753EFDB5}"/>
              </a:ext>
            </a:extLst>
          </p:cNvPr>
          <p:cNvSpPr/>
          <p:nvPr/>
        </p:nvSpPr>
        <p:spPr>
          <a:xfrm>
            <a:off x="647408" y="6208521"/>
            <a:ext cx="5220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https://www.youtube.com/watch?v=ZC37OzfIkjo</a:t>
            </a:r>
          </a:p>
        </p:txBody>
      </p:sp>
      <p:pic>
        <p:nvPicPr>
          <p:cNvPr id="2050" name="Picture 2" descr="udp-iso.jpg">
            <a:extLst>
              <a:ext uri="{FF2B5EF4-FFF2-40B4-BE49-F238E27FC236}">
                <a16:creationId xmlns:a16="http://schemas.microsoft.com/office/drawing/2014/main" id="{6CDE5149-D796-47BC-B6DC-4F893DD9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51" y="4291930"/>
            <a:ext cx="2021196" cy="13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ED72747-8115-4F0E-95E6-AB8F7390BB42}"/>
              </a:ext>
            </a:extLst>
          </p:cNvPr>
          <p:cNvSpPr/>
          <p:nvPr/>
        </p:nvSpPr>
        <p:spPr>
          <a:xfrm>
            <a:off x="5867434" y="5727172"/>
            <a:ext cx="2662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666666"/>
                </a:solidFill>
                <a:latin typeface="Arial" panose="020B0604020202020204" pitchFamily="34" charset="0"/>
              </a:rPr>
              <a:t>SPHERES Universal Docking Port.</a:t>
            </a:r>
          </a:p>
          <a:p>
            <a:r>
              <a:rPr lang="en-US" sz="1100" b="1" i="1" dirty="0">
                <a:solidFill>
                  <a:srgbClr val="666666"/>
                </a:solidFill>
                <a:latin typeface="Arial" panose="020B0604020202020204" pitchFamily="34" charset="0"/>
              </a:rPr>
              <a:t>Credits: MIT</a:t>
            </a:r>
          </a:p>
        </p:txBody>
      </p:sp>
      <p:pic>
        <p:nvPicPr>
          <p:cNvPr id="2052" name="Picture 4" descr="https://www.nasa.gov/mission_pages/station/research/experiments/SPHERES-UDP3.JPG">
            <a:extLst>
              <a:ext uri="{FF2B5EF4-FFF2-40B4-BE49-F238E27FC236}">
                <a16:creationId xmlns:a16="http://schemas.microsoft.com/office/drawing/2014/main" id="{8B14E334-8A8B-4053-8454-57195E7E5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45" y="1589711"/>
            <a:ext cx="2425146" cy="18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9F70EA0-1AEF-4362-9C95-8704D26AC461}"/>
              </a:ext>
            </a:extLst>
          </p:cNvPr>
          <p:cNvSpPr/>
          <p:nvPr/>
        </p:nvSpPr>
        <p:spPr>
          <a:xfrm>
            <a:off x="5567515" y="3353211"/>
            <a:ext cx="335576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666666"/>
                </a:solidFill>
                <a:latin typeface="Arial" panose="020B0604020202020204" pitchFamily="34" charset="0"/>
              </a:rPr>
              <a:t>An early Docking Port prototype showing the internal cams locking mechanism (center) driven by a micro gearmotor (right) and the onboard camera to control docking maneuvers (left). (Image courtesy of MIT)</a:t>
            </a:r>
            <a:endParaRPr lang="it-IT" sz="1100" b="1" i="1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pic>
        <p:nvPicPr>
          <p:cNvPr id="2054" name="Picture 6" descr="https://www.nasa.gov/sites/default/files/styles/ubernode_alt_horiz/public/thumbnails/image/iss047e017186.jpg">
            <a:extLst>
              <a:ext uri="{FF2B5EF4-FFF2-40B4-BE49-F238E27FC236}">
                <a16:creationId xmlns:a16="http://schemas.microsoft.com/office/drawing/2014/main" id="{4B74C2F0-5497-435B-ACF7-F6B454A1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15" y="123436"/>
            <a:ext cx="4320617" cy="13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E387DC5-6093-42D5-9404-29487CE4041D}"/>
              </a:ext>
            </a:extLst>
          </p:cNvPr>
          <p:cNvSpPr/>
          <p:nvPr/>
        </p:nvSpPr>
        <p:spPr>
          <a:xfrm>
            <a:off x="7198435" y="1259558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i="1" dirty="0">
                <a:solidFill>
                  <a:srgbClr val="666666"/>
                </a:solidFill>
                <a:latin typeface="Arial" panose="020B0604020202020204" pitchFamily="34" charset="0"/>
              </a:rPr>
              <a:t>Credits: NASA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03848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1286D-5B83-4D44-9EE7-96C5D44D6357}"/>
              </a:ext>
            </a:extLst>
          </p:cNvPr>
          <p:cNvSpPr/>
          <p:nvPr/>
        </p:nvSpPr>
        <p:spPr>
          <a:xfrm>
            <a:off x="108284" y="6280484"/>
            <a:ext cx="3513221" cy="4572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B6199-7F90-4715-ADE7-121EC160BF78}"/>
              </a:ext>
            </a:extLst>
          </p:cNvPr>
          <p:cNvSpPr/>
          <p:nvPr/>
        </p:nvSpPr>
        <p:spPr>
          <a:xfrm>
            <a:off x="3518063" y="612650"/>
            <a:ext cx="1688238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UNDOCKING &amp; MOTION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7E5FC75-4514-4B1E-B338-0C694BFC3EAF}"/>
              </a:ext>
            </a:extLst>
          </p:cNvPr>
          <p:cNvSpPr/>
          <p:nvPr/>
        </p:nvSpPr>
        <p:spPr>
          <a:xfrm>
            <a:off x="5228043" y="5198502"/>
            <a:ext cx="1707757" cy="517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/>
              <a:t>DOCKING &amp; LOCK 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F280070-1DE8-49CE-AAE5-F33D38D069F1}"/>
              </a:ext>
            </a:extLst>
          </p:cNvPr>
          <p:cNvSpPr/>
          <p:nvPr/>
        </p:nvSpPr>
        <p:spPr>
          <a:xfrm>
            <a:off x="3349089" y="1584481"/>
            <a:ext cx="2026188" cy="711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  <a:p>
            <a:pPr algn="ctr"/>
            <a:r>
              <a:rPr lang="it-IT" sz="1600" dirty="0"/>
              <a:t>DAMAGE MAPPING: Hot Spots Recognition</a:t>
            </a:r>
          </a:p>
          <a:p>
            <a:pPr algn="ctr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3976132-7458-418D-8037-0DB057110E8B}"/>
              </a:ext>
            </a:extLst>
          </p:cNvPr>
          <p:cNvSpPr/>
          <p:nvPr/>
        </p:nvSpPr>
        <p:spPr>
          <a:xfrm>
            <a:off x="6288355" y="575981"/>
            <a:ext cx="1438182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Minimum Potential Method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3A46BCB9-EB13-450A-A6AD-21BDDBE3AB4F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4362182" y="1129775"/>
            <a:ext cx="1" cy="454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2A0E980A-5CBC-44FF-B519-DE85E14DA2B9}"/>
              </a:ext>
            </a:extLst>
          </p:cNvPr>
          <p:cNvSpPr/>
          <p:nvPr/>
        </p:nvSpPr>
        <p:spPr>
          <a:xfrm>
            <a:off x="5068825" y="4178707"/>
            <a:ext cx="2026192" cy="6172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/>
              <a:t>DAMAGE REPORT &amp; DATA DOWNLOAD</a:t>
            </a:r>
          </a:p>
        </p:txBody>
      </p:sp>
      <p:cxnSp>
        <p:nvCxnSpPr>
          <p:cNvPr id="108" name="Connettore a gomito 107">
            <a:extLst>
              <a:ext uri="{FF2B5EF4-FFF2-40B4-BE49-F238E27FC236}">
                <a16:creationId xmlns:a16="http://schemas.microsoft.com/office/drawing/2014/main" id="{A6FAB365-53C1-4C71-8201-DF280840388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5206301" y="862901"/>
            <a:ext cx="1082054" cy="831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0E5B3F05-BB10-497B-B477-5BA1B55C73C7}"/>
              </a:ext>
            </a:extLst>
          </p:cNvPr>
          <p:cNvSpPr/>
          <p:nvPr/>
        </p:nvSpPr>
        <p:spPr>
          <a:xfrm>
            <a:off x="7914441" y="2948683"/>
            <a:ext cx="1074194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00" dirty="0"/>
              <a:t>Recall to Docking Base</a:t>
            </a:r>
          </a:p>
        </p:txBody>
      </p: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898197F7-BBF4-432B-81EB-415290245BAA}"/>
              </a:ext>
            </a:extLst>
          </p:cNvPr>
          <p:cNvCxnSpPr>
            <a:cxnSpLocks/>
            <a:stCxn id="34" idx="3"/>
            <a:endCxn id="30" idx="0"/>
          </p:cNvCxnSpPr>
          <p:nvPr/>
        </p:nvCxnSpPr>
        <p:spPr>
          <a:xfrm>
            <a:off x="8152305" y="1960222"/>
            <a:ext cx="299233" cy="9884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mbo 33">
            <a:extLst>
              <a:ext uri="{FF2B5EF4-FFF2-40B4-BE49-F238E27FC236}">
                <a16:creationId xmlns:a16="http://schemas.microsoft.com/office/drawing/2014/main" id="{2234CCD3-1ACB-4610-9EFC-24CED301B87A}"/>
              </a:ext>
            </a:extLst>
          </p:cNvPr>
          <p:cNvSpPr/>
          <p:nvPr/>
        </p:nvSpPr>
        <p:spPr>
          <a:xfrm>
            <a:off x="5862586" y="1624539"/>
            <a:ext cx="2289719" cy="671366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Position </a:t>
            </a:r>
            <a:r>
              <a:rPr lang="it-IT" sz="800" dirty="0" err="1"/>
              <a:t>is</a:t>
            </a:r>
            <a:r>
              <a:rPr lang="it-IT" sz="800" dirty="0"/>
              <a:t> inside the Motion Domain? </a:t>
            </a:r>
          </a:p>
          <a:p>
            <a:pPr algn="ctr"/>
            <a:r>
              <a:rPr lang="it-IT" sz="800" dirty="0"/>
              <a:t>(Antenna Communication)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261B55C-3F05-4EFA-A667-5222AD5CC5DD}"/>
              </a:ext>
            </a:extLst>
          </p:cNvPr>
          <p:cNvSpPr txBox="1"/>
          <p:nvPr/>
        </p:nvSpPr>
        <p:spPr>
          <a:xfrm>
            <a:off x="5677280" y="16593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3A5AE12-E4A6-4641-A284-E130590383EC}"/>
              </a:ext>
            </a:extLst>
          </p:cNvPr>
          <p:cNvSpPr txBox="1"/>
          <p:nvPr/>
        </p:nvSpPr>
        <p:spPr>
          <a:xfrm>
            <a:off x="8040735" y="170087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</a:t>
            </a:r>
          </a:p>
        </p:txBody>
      </p:sp>
      <p:cxnSp>
        <p:nvCxnSpPr>
          <p:cNvPr id="80" name="Connettore a gomito 79">
            <a:extLst>
              <a:ext uri="{FF2B5EF4-FFF2-40B4-BE49-F238E27FC236}">
                <a16:creationId xmlns:a16="http://schemas.microsoft.com/office/drawing/2014/main" id="{FC2596F2-9FED-4478-90EC-AE39055E5A8A}"/>
              </a:ext>
            </a:extLst>
          </p:cNvPr>
          <p:cNvCxnSpPr>
            <a:cxnSpLocks/>
            <a:stCxn id="28" idx="3"/>
            <a:endCxn id="34" idx="0"/>
          </p:cNvCxnSpPr>
          <p:nvPr/>
        </p:nvCxnSpPr>
        <p:spPr>
          <a:xfrm flipH="1">
            <a:off x="7007446" y="862901"/>
            <a:ext cx="719091" cy="761638"/>
          </a:xfrm>
          <a:prstGeom prst="bentConnector4">
            <a:avLst>
              <a:gd name="adj1" fmla="val -31790"/>
              <a:gd name="adj2" fmla="val 688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onnettore a gomito 109">
            <a:extLst>
              <a:ext uri="{FF2B5EF4-FFF2-40B4-BE49-F238E27FC236}">
                <a16:creationId xmlns:a16="http://schemas.microsoft.com/office/drawing/2014/main" id="{FA49DEBC-FB42-4A33-8E94-86694481BCAF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5375278" y="1940194"/>
            <a:ext cx="487309" cy="20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nettore a gomito 136">
            <a:extLst>
              <a:ext uri="{FF2B5EF4-FFF2-40B4-BE49-F238E27FC236}">
                <a16:creationId xmlns:a16="http://schemas.microsoft.com/office/drawing/2014/main" id="{1A0C376E-D3C8-4486-B829-BCDC550AF2C1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5400000">
            <a:off x="6726398" y="3731925"/>
            <a:ext cx="1934542" cy="15157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Connettore a gomito 222">
            <a:extLst>
              <a:ext uri="{FF2B5EF4-FFF2-40B4-BE49-F238E27FC236}">
                <a16:creationId xmlns:a16="http://schemas.microsoft.com/office/drawing/2014/main" id="{5FFF627C-4734-48CA-9646-BB27E130685D}"/>
              </a:ext>
            </a:extLst>
          </p:cNvPr>
          <p:cNvCxnSpPr>
            <a:cxnSpLocks/>
            <a:stCxn id="244" idx="2"/>
            <a:endCxn id="225" idx="0"/>
          </p:cNvCxnSpPr>
          <p:nvPr/>
        </p:nvCxnSpPr>
        <p:spPr>
          <a:xfrm rot="16200000" flipH="1">
            <a:off x="1485445" y="2870919"/>
            <a:ext cx="179355" cy="10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Rombo 224">
            <a:extLst>
              <a:ext uri="{FF2B5EF4-FFF2-40B4-BE49-F238E27FC236}">
                <a16:creationId xmlns:a16="http://schemas.microsoft.com/office/drawing/2014/main" id="{62C5A61D-A8D7-4DBA-AE96-47418BEB6D0F}"/>
              </a:ext>
            </a:extLst>
          </p:cNvPr>
          <p:cNvSpPr/>
          <p:nvPr/>
        </p:nvSpPr>
        <p:spPr>
          <a:xfrm>
            <a:off x="949181" y="2965788"/>
            <a:ext cx="1262264" cy="671366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SNR &gt; K</a:t>
            </a:r>
          </a:p>
        </p:txBody>
      </p:sp>
      <p:cxnSp>
        <p:nvCxnSpPr>
          <p:cNvPr id="232" name="Connettore a gomito 231">
            <a:extLst>
              <a:ext uri="{FF2B5EF4-FFF2-40B4-BE49-F238E27FC236}">
                <a16:creationId xmlns:a16="http://schemas.microsoft.com/office/drawing/2014/main" id="{F43D2B99-A92C-40ED-9A15-07BBABC36B61}"/>
              </a:ext>
            </a:extLst>
          </p:cNvPr>
          <p:cNvCxnSpPr>
            <a:cxnSpLocks/>
            <a:stCxn id="225" idx="3"/>
            <a:endCxn id="239" idx="0"/>
          </p:cNvCxnSpPr>
          <p:nvPr/>
        </p:nvCxnSpPr>
        <p:spPr>
          <a:xfrm>
            <a:off x="2211445" y="3301471"/>
            <a:ext cx="412475" cy="19638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CasellaDiTesto 232">
            <a:extLst>
              <a:ext uri="{FF2B5EF4-FFF2-40B4-BE49-F238E27FC236}">
                <a16:creationId xmlns:a16="http://schemas.microsoft.com/office/drawing/2014/main" id="{53E9294D-DDA7-4B53-9832-FE869614E187}"/>
              </a:ext>
            </a:extLst>
          </p:cNvPr>
          <p:cNvSpPr txBox="1"/>
          <p:nvPr/>
        </p:nvSpPr>
        <p:spPr>
          <a:xfrm>
            <a:off x="669333" y="300114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</a:t>
            </a:r>
          </a:p>
        </p:txBody>
      </p:sp>
      <p:sp>
        <p:nvSpPr>
          <p:cNvPr id="234" name="CasellaDiTesto 233">
            <a:extLst>
              <a:ext uri="{FF2B5EF4-FFF2-40B4-BE49-F238E27FC236}">
                <a16:creationId xmlns:a16="http://schemas.microsoft.com/office/drawing/2014/main" id="{52AC2523-DA9E-4D26-B044-BD6A6CAD391F}"/>
              </a:ext>
            </a:extLst>
          </p:cNvPr>
          <p:cNvSpPr txBox="1"/>
          <p:nvPr/>
        </p:nvSpPr>
        <p:spPr>
          <a:xfrm>
            <a:off x="2413960" y="299094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</a:t>
            </a:r>
          </a:p>
        </p:txBody>
      </p:sp>
      <p:cxnSp>
        <p:nvCxnSpPr>
          <p:cNvPr id="235" name="Connettore a gomito 234">
            <a:extLst>
              <a:ext uri="{FF2B5EF4-FFF2-40B4-BE49-F238E27FC236}">
                <a16:creationId xmlns:a16="http://schemas.microsoft.com/office/drawing/2014/main" id="{771537E1-379E-4068-9024-75D622640550}"/>
              </a:ext>
            </a:extLst>
          </p:cNvPr>
          <p:cNvCxnSpPr>
            <a:cxnSpLocks/>
            <a:stCxn id="225" idx="1"/>
            <a:endCxn id="258" idx="0"/>
          </p:cNvCxnSpPr>
          <p:nvPr/>
        </p:nvCxnSpPr>
        <p:spPr>
          <a:xfrm rot="10800000" flipV="1">
            <a:off x="759957" y="3301470"/>
            <a:ext cx="189224" cy="566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6EF3D380-F39F-4DE7-B46E-3065F342F17F}"/>
              </a:ext>
            </a:extLst>
          </p:cNvPr>
          <p:cNvSpPr/>
          <p:nvPr/>
        </p:nvSpPr>
        <p:spPr>
          <a:xfrm>
            <a:off x="2086823" y="3497857"/>
            <a:ext cx="1074194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00" dirty="0"/>
              <a:t> </a:t>
            </a:r>
            <a:r>
              <a:rPr lang="it-IT" sz="1100" dirty="0" err="1"/>
              <a:t>HazCam</a:t>
            </a:r>
            <a:r>
              <a:rPr lang="it-IT" sz="1100" dirty="0"/>
              <a:t> </a:t>
            </a:r>
            <a:r>
              <a:rPr lang="it-IT" sz="1100" dirty="0" err="1"/>
              <a:t>pics</a:t>
            </a:r>
            <a:r>
              <a:rPr lang="it-IT" sz="1100" dirty="0"/>
              <a:t> </a:t>
            </a:r>
            <a:r>
              <a:rPr lang="it-IT" sz="1100" dirty="0" err="1"/>
              <a:t>acquisition</a:t>
            </a:r>
            <a:endParaRPr lang="it-IT" sz="1100" dirty="0"/>
          </a:p>
        </p:txBody>
      </p:sp>
      <p:sp>
        <p:nvSpPr>
          <p:cNvPr id="244" name="Rettangolo 243">
            <a:extLst>
              <a:ext uri="{FF2B5EF4-FFF2-40B4-BE49-F238E27FC236}">
                <a16:creationId xmlns:a16="http://schemas.microsoft.com/office/drawing/2014/main" id="{EB027B13-F134-469A-B542-6AF465C25D5C}"/>
              </a:ext>
            </a:extLst>
          </p:cNvPr>
          <p:cNvSpPr/>
          <p:nvPr/>
        </p:nvSpPr>
        <p:spPr>
          <a:xfrm>
            <a:off x="717592" y="2212593"/>
            <a:ext cx="1704677" cy="573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dirty="0" err="1"/>
              <a:t>NavCam</a:t>
            </a:r>
            <a:r>
              <a:rPr lang="it-IT" sz="1200" dirty="0"/>
              <a:t> + laser </a:t>
            </a:r>
            <a:r>
              <a:rPr lang="it-IT" sz="1200" dirty="0" err="1"/>
              <a:t>grid</a:t>
            </a:r>
            <a:r>
              <a:rPr lang="it-IT" sz="1200" dirty="0"/>
              <a:t> for damage </a:t>
            </a:r>
            <a:r>
              <a:rPr lang="it-IT" sz="1200" dirty="0" err="1"/>
              <a:t>detection</a:t>
            </a:r>
            <a:endParaRPr lang="it-IT" sz="1200" dirty="0"/>
          </a:p>
        </p:txBody>
      </p:sp>
      <p:cxnSp>
        <p:nvCxnSpPr>
          <p:cNvPr id="245" name="Connettore a gomito 244">
            <a:extLst>
              <a:ext uri="{FF2B5EF4-FFF2-40B4-BE49-F238E27FC236}">
                <a16:creationId xmlns:a16="http://schemas.microsoft.com/office/drawing/2014/main" id="{2097AA01-5720-4C1A-9A2A-319F8EFDBBE4}"/>
              </a:ext>
            </a:extLst>
          </p:cNvPr>
          <p:cNvCxnSpPr>
            <a:cxnSpLocks/>
            <a:stCxn id="25" idx="2"/>
            <a:endCxn id="244" idx="3"/>
          </p:cNvCxnSpPr>
          <p:nvPr/>
        </p:nvCxnSpPr>
        <p:spPr>
          <a:xfrm rot="5400000">
            <a:off x="3290422" y="1427752"/>
            <a:ext cx="203608" cy="1939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" name="Rettangolo 255">
            <a:extLst>
              <a:ext uri="{FF2B5EF4-FFF2-40B4-BE49-F238E27FC236}">
                <a16:creationId xmlns:a16="http://schemas.microsoft.com/office/drawing/2014/main" id="{6F5D77A4-3DBC-4DA2-BCCC-D99881DA301D}"/>
              </a:ext>
            </a:extLst>
          </p:cNvPr>
          <p:cNvSpPr/>
          <p:nvPr/>
        </p:nvSpPr>
        <p:spPr>
          <a:xfrm>
            <a:off x="1853015" y="4268144"/>
            <a:ext cx="1541810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00" dirty="0"/>
              <a:t>Level of Impact &amp;</a:t>
            </a:r>
          </a:p>
          <a:p>
            <a:pPr algn="ctr"/>
            <a:r>
              <a:rPr lang="it-IT" sz="1100" dirty="0"/>
              <a:t>Level of damage </a:t>
            </a:r>
          </a:p>
          <a:p>
            <a:pPr algn="ctr"/>
            <a:r>
              <a:rPr lang="it-IT" sz="1100" dirty="0" err="1"/>
              <a:t>classification</a:t>
            </a:r>
            <a:endParaRPr lang="it-IT" sz="1100" dirty="0"/>
          </a:p>
        </p:txBody>
      </p:sp>
      <p:sp>
        <p:nvSpPr>
          <p:cNvPr id="258" name="Rettangolo 257">
            <a:extLst>
              <a:ext uri="{FF2B5EF4-FFF2-40B4-BE49-F238E27FC236}">
                <a16:creationId xmlns:a16="http://schemas.microsoft.com/office/drawing/2014/main" id="{D46C2AA2-BEA1-4705-8940-B109A7AC376B}"/>
              </a:ext>
            </a:extLst>
          </p:cNvPr>
          <p:cNvSpPr/>
          <p:nvPr/>
        </p:nvSpPr>
        <p:spPr>
          <a:xfrm>
            <a:off x="162470" y="3868466"/>
            <a:ext cx="1194973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00" dirty="0"/>
              <a:t>On-board storage of data </a:t>
            </a:r>
          </a:p>
        </p:txBody>
      </p:sp>
      <p:sp>
        <p:nvSpPr>
          <p:cNvPr id="259" name="Rettangolo 258">
            <a:extLst>
              <a:ext uri="{FF2B5EF4-FFF2-40B4-BE49-F238E27FC236}">
                <a16:creationId xmlns:a16="http://schemas.microsoft.com/office/drawing/2014/main" id="{EBFC4B52-EAE7-44FC-9DC0-3619C8E0D28C}"/>
              </a:ext>
            </a:extLst>
          </p:cNvPr>
          <p:cNvSpPr/>
          <p:nvPr/>
        </p:nvSpPr>
        <p:spPr>
          <a:xfrm>
            <a:off x="1853015" y="5038431"/>
            <a:ext cx="1541810" cy="573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00" dirty="0"/>
              <a:t>On-board storage of data </a:t>
            </a:r>
          </a:p>
        </p:txBody>
      </p: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AB6464A3-848A-4497-B26E-3AF9365B52EF}"/>
              </a:ext>
            </a:extLst>
          </p:cNvPr>
          <p:cNvCxnSpPr>
            <a:stCxn id="239" idx="2"/>
            <a:endCxn id="256" idx="0"/>
          </p:cNvCxnSpPr>
          <p:nvPr/>
        </p:nvCxnSpPr>
        <p:spPr>
          <a:xfrm>
            <a:off x="2623920" y="4071697"/>
            <a:ext cx="0" cy="196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Connettore diritto 261">
            <a:extLst>
              <a:ext uri="{FF2B5EF4-FFF2-40B4-BE49-F238E27FC236}">
                <a16:creationId xmlns:a16="http://schemas.microsoft.com/office/drawing/2014/main" id="{2B954A82-8979-4FF5-84E4-E09FD6593B80}"/>
              </a:ext>
            </a:extLst>
          </p:cNvPr>
          <p:cNvCxnSpPr>
            <a:cxnSpLocks/>
            <a:stCxn id="256" idx="2"/>
            <a:endCxn id="259" idx="0"/>
          </p:cNvCxnSpPr>
          <p:nvPr/>
        </p:nvCxnSpPr>
        <p:spPr>
          <a:xfrm>
            <a:off x="2623920" y="4841984"/>
            <a:ext cx="0" cy="196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Connettore a gomito 284">
            <a:extLst>
              <a:ext uri="{FF2B5EF4-FFF2-40B4-BE49-F238E27FC236}">
                <a16:creationId xmlns:a16="http://schemas.microsoft.com/office/drawing/2014/main" id="{CAEC0E58-7887-4584-906D-49DDB906B656}"/>
              </a:ext>
            </a:extLst>
          </p:cNvPr>
          <p:cNvCxnSpPr>
            <a:cxnSpLocks/>
            <a:stCxn id="258" idx="2"/>
            <a:endCxn id="24" idx="2"/>
          </p:cNvCxnSpPr>
          <p:nvPr/>
        </p:nvCxnSpPr>
        <p:spPr>
          <a:xfrm rot="16200000" flipH="1">
            <a:off x="2784279" y="2417983"/>
            <a:ext cx="1273321" cy="5321965"/>
          </a:xfrm>
          <a:prstGeom prst="bentConnector3">
            <a:avLst>
              <a:gd name="adj1" fmla="val 1179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Connettore a gomito 288">
            <a:extLst>
              <a:ext uri="{FF2B5EF4-FFF2-40B4-BE49-F238E27FC236}">
                <a16:creationId xmlns:a16="http://schemas.microsoft.com/office/drawing/2014/main" id="{F793D842-3725-48A9-99B3-33FCD266F4F2}"/>
              </a:ext>
            </a:extLst>
          </p:cNvPr>
          <p:cNvCxnSpPr>
            <a:cxnSpLocks/>
            <a:stCxn id="259" idx="2"/>
            <a:endCxn id="24" idx="1"/>
          </p:cNvCxnSpPr>
          <p:nvPr/>
        </p:nvCxnSpPr>
        <p:spPr>
          <a:xfrm rot="5400000" flipH="1" flipV="1">
            <a:off x="3848378" y="4232606"/>
            <a:ext cx="155206" cy="2604123"/>
          </a:xfrm>
          <a:prstGeom prst="bentConnector4">
            <a:avLst>
              <a:gd name="adj1" fmla="val -147288"/>
              <a:gd name="adj2" fmla="val 648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Connettore 2 294">
            <a:extLst>
              <a:ext uri="{FF2B5EF4-FFF2-40B4-BE49-F238E27FC236}">
                <a16:creationId xmlns:a16="http://schemas.microsoft.com/office/drawing/2014/main" id="{8530E000-C202-4B9D-87D0-6AF15625AB67}"/>
              </a:ext>
            </a:extLst>
          </p:cNvPr>
          <p:cNvCxnSpPr>
            <a:cxnSpLocks/>
            <a:stCxn id="24" idx="0"/>
            <a:endCxn id="53" idx="4"/>
          </p:cNvCxnSpPr>
          <p:nvPr/>
        </p:nvCxnSpPr>
        <p:spPr>
          <a:xfrm flipH="1" flipV="1">
            <a:off x="6081921" y="4795927"/>
            <a:ext cx="1" cy="402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1657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1338</TotalTime>
  <Words>475</Words>
  <Application>Microsoft Office PowerPoint</Application>
  <PresentationFormat>Presentazione su schermo (4:3)</PresentationFormat>
  <Paragraphs>124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Calibri</vt:lpstr>
      <vt:lpstr>TimesNewRomanPS-ItalicMT</vt:lpstr>
      <vt:lpstr>TimesNewRomanPSMT</vt:lpstr>
      <vt:lpstr>Wingdings</vt:lpstr>
      <vt:lpstr>POLI</vt:lpstr>
      <vt:lpstr>Titolo presentazione sottotitolo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Alberto Chiaradia</cp:lastModifiedBy>
  <cp:revision>192</cp:revision>
  <cp:lastPrinted>2018-06-05T12:56:05Z</cp:lastPrinted>
  <dcterms:created xsi:type="dcterms:W3CDTF">2015-05-26T12:27:57Z</dcterms:created>
  <dcterms:modified xsi:type="dcterms:W3CDTF">2018-10-21T11:33:46Z</dcterms:modified>
</cp:coreProperties>
</file>